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1E375AF-4FE0-4208-A3A0-30E8CE14242C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8240"/>
            <a:ext cx="5029200" cy="37674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163" y="768350"/>
            <a:ext cx="6696075" cy="3767138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77240" y="4773240"/>
            <a:ext cx="6217920" cy="452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идеале тестовая документация должна быть написана на всю функциональность проекта. Но не всегда это возможно и целесообразно.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Но всегда по силам описать сценарии тестирования какой-либо доработки (перед началом разработки).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В любом случае при наличии тестовой документации мы можем делегировать тестирование любому члену команды и не бояться, что функциональность будет проверена в недостаточной мере.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Помним же, да, что у нас много работы и мало рук.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1360" y="3223800"/>
            <a:ext cx="10481040" cy="1094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70000"/>
              </a:lnSpc>
            </a:pPr>
            <a:r>
              <a:rPr lang="ru-RU" sz="6600" b="0" strike="noStrike" spc="-1">
                <a:solidFill>
                  <a:srgbClr val="000000"/>
                </a:solidFill>
                <a:latin typeface="Arial"/>
                <a:ea typeface="Arial"/>
              </a:rPr>
              <a:t>Введение в Android</a:t>
            </a:r>
            <a:endParaRPr lang="ru-RU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2"/>
          <a:stretch/>
        </p:blipFill>
        <p:spPr>
          <a:xfrm>
            <a:off x="495360" y="588960"/>
            <a:ext cx="3858120" cy="562680"/>
          </a:xfrm>
          <a:prstGeom prst="rect">
            <a:avLst/>
          </a:prstGeom>
          <a:ln w="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41080" y="6100560"/>
            <a:ext cx="40838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200" b="0" strike="noStrike" spc="-1">
                <a:solidFill>
                  <a:srgbClr val="7E7E7E"/>
                </a:solidFill>
                <a:latin typeface="Arial"/>
                <a:ea typeface="Arial"/>
              </a:rPr>
              <a:t>© 2024 TRUE ENGINEERING.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When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Полилиния 3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0BDDE1-AAD7-4B5C-B6BF-AF78370A4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27398" cy="5416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When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D6EE00-644C-40B9-B654-3B318F63B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9416432" cy="55506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For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C8CF3-9778-4737-8DE2-D00FE23C6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61193" cy="5536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While, continue, break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Полилиния 4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E595FD-DDEB-4034-9443-F1922A0AC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894961" cy="5328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Полилиния 4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48534-3D26-4FE6-B592-9EDF30503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5851"/>
            <a:ext cx="5088582" cy="32782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8B8F72-A503-4F52-B9FD-079BAAF43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80" y="1350000"/>
            <a:ext cx="5041745" cy="3034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2FD72C-09E5-40C4-8C55-8EE8345FD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610978"/>
            <a:ext cx="5875506" cy="1586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Функциональный тип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Полилиния 5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E63591-0582-4CC3-9F10-873277A02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897071" cy="52909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Any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Полилиния 5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080" y="1659600"/>
            <a:ext cx="10610640" cy="52588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Kotlin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все неявно наследуется от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универcального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класса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Any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(аналог Object в Java).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BAA29-3F8C-47D1-8AB5-55CF9DE3A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2185481"/>
            <a:ext cx="8171234" cy="34877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Классы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Полилиния 6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95931" y="4680896"/>
            <a:ext cx="4293992" cy="146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Primary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eyes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8,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legs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8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Secondary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color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Black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Primary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constr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: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eyes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6,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legs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6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BB678D-5BD0-4F21-8091-33B1975C9A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84932" cy="44741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Классы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Полилиния 6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82240" y="1567800"/>
            <a:ext cx="6473160" cy="363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По умолчанию все классы, их свойства и функции имеют модификатор: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final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не могут быть унаследованы или переопределены.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open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позволяет </a:t>
            </a:r>
            <a:r>
              <a:rPr lang="ru-RU" sz="15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унаследоваться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от класса или, если применено к свойству </a:t>
            </a:r>
            <a:r>
              <a:rPr lang="ru-RU" sz="1500" b="0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или функции, позволяет переопределить его, при желании.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199800" indent="-1998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5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abstract</a:t>
            </a:r>
            <a:r>
              <a:rPr lang="ru-RU" sz="15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делает класс абстрактным. Такой класс нельзя создать напрямую. </a:t>
            </a:r>
            <a:r>
              <a:rPr lang="ru-RU" sz="1500" b="0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Модификатор так же применим к свойствам и функциям.(Такие свойства и функции не будут иметь базовой реализации)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999ED-E146-4192-8542-A97F52240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4" y="1350000"/>
            <a:ext cx="5521316" cy="47568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Companion object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54051" y="4882698"/>
            <a:ext cx="8161560" cy="41563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Еще один способ обратиться к </a:t>
            </a:r>
            <a:r>
              <a:rPr lang="ru-RU" sz="16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companion</a:t>
            </a:r>
            <a:r>
              <a:rPr lang="ru-RU" sz="16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6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object</a:t>
            </a:r>
            <a:r>
              <a:rPr lang="ru-RU" sz="16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438C9F-07B6-444F-B4C5-E91FD3D20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49999"/>
            <a:ext cx="5678461" cy="36301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9B7E9-4E23-4A19-8D72-085ED6605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90" y="4824919"/>
            <a:ext cx="6044119" cy="1801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080" y="1659600"/>
            <a:ext cx="10255320" cy="1539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Kotlin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- статически типизированный, объектно-ориентированный язык программирования, работающий поверх Java Virtual Machine.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Полностью совместим с Java.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Полилиния 7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84808" y="3843689"/>
            <a:ext cx="3965421" cy="1363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(x = 5.0; y = 5.0)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PointData</a:t>
            </a:r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(x=5.0, y=5.0)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true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2CFC7-8F87-4CBC-8F8A-6D83498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652502" cy="43806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Полилиния 7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96000" y="3562958"/>
            <a:ext cx="2250332" cy="110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Point@6659c656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false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A062D2-A899-4E84-A99A-0536371F3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251487" cy="36154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Class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Полилиния 7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1080" y="1659600"/>
            <a:ext cx="11358720" cy="431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Компилятор автоматически генерирует методы (На основе параметров главного конструктора):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equals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сравнение объектов на равенство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hashCode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хэш-код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toString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строковое представление класса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componentN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деструктурирующее объявление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copy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- копирует класс вместе с данными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Требования к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data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классу: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Главный конструктор должен содержать хотя бы одно свойство;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Все свойства главного конструктора должны быть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или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var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Data классы не могут быть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abstract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open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sealed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inner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A9A76-B31C-4004-A580-B30B788D2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40" y="2567821"/>
            <a:ext cx="5778230" cy="17223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Objects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Полилиния 8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89341" y="4100267"/>
            <a:ext cx="2963880" cy="523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Constants@6ff3c5b5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19F30B-0D21-42C8-943E-1193C2A43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46863" cy="41212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Data Objects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Полилиния 8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41080" y="1659600"/>
            <a:ext cx="10519200" cy="4328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toString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возвращает имя объекта;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equals</a:t>
            </a:r>
            <a:r>
              <a:rPr lang="ru-RU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- сравнивает имя объекта;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hashCode</a:t>
            </a:r>
            <a:r>
              <a:rPr lang="ru-RU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- возвращает одно число для всех инстансов объекта (при рефлексии).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07439" y="5142571"/>
            <a:ext cx="2179080" cy="58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</a:t>
            </a:r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Constants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01AD35-56C4-4B2B-8EA8-4459490E1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0" y="3209324"/>
            <a:ext cx="5866359" cy="30234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Анонимные объекты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Полилиния 9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1080" y="1659600"/>
            <a:ext cx="4115226" cy="50642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Анонимный объект без </a:t>
            </a:r>
            <a:r>
              <a:rPr lang="ru-RU" sz="1700" b="0" strike="noStrike" spc="-1" dirty="0" err="1">
                <a:solidFill>
                  <a:srgbClr val="070707"/>
                </a:solidFill>
                <a:latin typeface="ArialMT"/>
                <a:ea typeface="ArialMT"/>
              </a:rPr>
              <a:t>наследованя</a:t>
            </a: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5360" y="4617000"/>
            <a:ext cx="2746874" cy="58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 </a:t>
            </a:r>
            <a:r>
              <a:rPr lang="ru-RU" sz="17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Hello</a:t>
            </a:r>
            <a:r>
              <a:rPr lang="ru-RU" sz="17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World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1B63C-9380-4411-8BF9-81C267653CA9}"/>
              </a:ext>
            </a:extLst>
          </p:cNvPr>
          <p:cNvSpPr txBox="1"/>
          <p:nvPr/>
        </p:nvSpPr>
        <p:spPr>
          <a:xfrm>
            <a:off x="6096000" y="1659600"/>
            <a:ext cx="6096000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700" b="0" strike="noStrike" spc="-1" dirty="0">
                <a:solidFill>
                  <a:srgbClr val="070707"/>
                </a:solidFill>
                <a:latin typeface="ArialMT"/>
                <a:ea typeface="ArialMT"/>
              </a:rPr>
              <a:t>Анонимный объект с наследованием: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12EE55-4049-4C3D-8FF8-C3545BDE3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8" y="2166026"/>
            <a:ext cx="4941965" cy="23284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E34858-81A8-4F69-85B3-FA0A4FD69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45" y="2166026"/>
            <a:ext cx="6400800" cy="23760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Enum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Полилиния 9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31434" y="5266759"/>
            <a:ext cx="2608146" cy="100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Вывод: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RED </a:t>
            </a:r>
            <a:r>
              <a:rPr lang="ru-RU" sz="1500" b="0" strike="noStrike" spc="-1" dirty="0" err="1">
                <a:solidFill>
                  <a:srgbClr val="848484"/>
                </a:solidFill>
                <a:latin typeface="Courier New"/>
                <a:ea typeface="Courier New"/>
              </a:rPr>
              <a:t>rgb</a:t>
            </a:r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 = 16711680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ru-RU" sz="1500" b="0" strike="noStrike" spc="-1" dirty="0">
                <a:solidFill>
                  <a:srgbClr val="848484"/>
                </a:solidFill>
                <a:latin typeface="Courier New"/>
                <a:ea typeface="Courier New"/>
              </a:rPr>
              <a:t>UNKNOWN</a:t>
            </a:r>
            <a:endParaRPr lang="ru-RU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4AC551-4568-4C89-8309-75818B3BE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736074" cy="52561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Интерфейсы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Полилиния 10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1080" y="1659600"/>
            <a:ext cx="10410480" cy="48697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В отличии от классов, множественное наследование интерфейсов разрешено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10FB86-BB49-48E7-8408-BB7C2D088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0" y="2146570"/>
            <a:ext cx="4718341" cy="46729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Полилиния 10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41080" y="1659600"/>
            <a:ext cx="10410480" cy="31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Sealed классы и интерфейсы обеспечивают ограниченную область наследования. Таким образом, компилятор знает обо всех реализация во время компиляции. Область ограничена пакетом, в котором объявлен sealed класс, наследование за пределами пакета - запрещено.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Преимущества: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Удобно использовать в месте с when, иерархия классов известна во время компиляции;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В отличие от Enum, можно создать несколько экземпляров наследника sealed класса;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4120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Гарантия использования вашего API по назначению.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Полилиния 10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CF4CAF-F0A7-4297-9A7B-BAF2E35CB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953059" cy="5081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Свойства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CEE13D-A05B-4833-9DC9-B92717A61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492257" cy="163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EB6C81-4E26-4940-90E8-0F644AEC5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2774160"/>
            <a:ext cx="6250007" cy="23306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7EC6C5-6C68-4E9B-B2AD-06D7726D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891876"/>
            <a:ext cx="5691431" cy="16964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Sealed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Полилиния 10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33F2B9-0B78-4242-9F00-D420B7C8C5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527090" cy="47697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Функции расширения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Полилиния 11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95360" y="3996049"/>
            <a:ext cx="10222560" cy="55001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По своей сути, функция расширения - синтаксический сахар, которая представляется в виде: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"/>
              <a:buChar char=" "/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3A57AB-8EC4-44C3-87AE-8661877E8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5616103" cy="2646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464A6-79D2-4099-AB28-48CEF608E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4546060"/>
            <a:ext cx="5546019" cy="16531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Вспомогательные функции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Полилиния 11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B0086A-FA3A-4AE3-9F2F-F96D3890C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10428051" cy="53273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Проект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Полилиния 11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Рисунок 120"/>
          <p:cNvPicPr/>
          <p:nvPr/>
        </p:nvPicPr>
        <p:blipFill>
          <a:blip r:embed="rId3"/>
          <a:stretch/>
        </p:blipFill>
        <p:spPr>
          <a:xfrm>
            <a:off x="2617920" y="1567800"/>
            <a:ext cx="6711480" cy="519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Проект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Полилиния 12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Рисунок 123"/>
          <p:cNvPicPr/>
          <p:nvPr/>
        </p:nvPicPr>
        <p:blipFill>
          <a:blip r:embed="rId3"/>
          <a:stretch/>
        </p:blipFill>
        <p:spPr>
          <a:xfrm>
            <a:off x="2112480" y="1739880"/>
            <a:ext cx="7967160" cy="488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Src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Полилиния 12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24640" y="1659600"/>
            <a:ext cx="6190200" cy="1625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androidTest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тесты с интеграцией android окружения;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test [unitTest]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обычные unit-тесты без специфики android;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main/java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файлы с исходным кодом приложения;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main/res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файлы с различными ресурсами.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Рисунок 127"/>
          <p:cNvPicPr/>
          <p:nvPr/>
        </p:nvPicPr>
        <p:blipFill>
          <a:blip r:embed="rId3"/>
          <a:stretch/>
        </p:blipFill>
        <p:spPr>
          <a:xfrm>
            <a:off x="6689160" y="1567800"/>
            <a:ext cx="5397480" cy="3848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Manifest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Полилиния 12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24640" y="1659600"/>
            <a:ext cx="4170600" cy="258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AndroidManifest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содержит информацию о приложении, его основных компонентах, разрешениях, настройках.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Эту информацию использует система, для взаимодействия с приложением.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Рисунок 131"/>
          <p:cNvPicPr/>
          <p:nvPr/>
        </p:nvPicPr>
        <p:blipFill>
          <a:blip r:embed="rId3"/>
          <a:stretch/>
        </p:blipFill>
        <p:spPr>
          <a:xfrm>
            <a:off x="4460400" y="1447560"/>
            <a:ext cx="7582320" cy="5224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Ресурсы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Полилиния 13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61160" y="1350000"/>
            <a:ext cx="7265880" cy="510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drawable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для хранения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jpeg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png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webp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bimaps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shapes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lists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и т.д.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layout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файлы, описывающие UI;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mipmap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хранит иконку приложения для разных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dpi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colors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цвета, используемые в приложении;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strings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строковые ресурсы;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dimens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константы размеров;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styles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описание стилей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элементов;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ids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константы;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values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/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themes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 с описанием темы приложения;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произвольные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xml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файлы;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font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файлы шрифтов;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1652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raw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файлы произвольного формата: mp3, mp4 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т.д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Рисунок 135"/>
          <p:cNvPicPr/>
          <p:nvPr/>
        </p:nvPicPr>
        <p:blipFill>
          <a:blip r:embed="rId3"/>
          <a:stretch/>
        </p:blipFill>
        <p:spPr>
          <a:xfrm>
            <a:off x="8271720" y="1460880"/>
            <a:ext cx="3759120" cy="487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Полилиния 13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4640" y="1659600"/>
            <a:ext cx="10931040" cy="2565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добавляет зависимости,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которе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дополнительно отрабатывают во время сборки проекта.</a:t>
            </a:r>
            <a:endParaRPr lang="en-US" sz="1800" b="0" strike="noStrike" spc="-1" dirty="0">
              <a:solidFill>
                <a:srgbClr val="000000"/>
              </a:solidFill>
              <a:latin typeface="ArialMT"/>
              <a:ea typeface="ArialMT"/>
            </a:endParaRPr>
          </a:p>
          <a:p>
            <a:pPr>
              <a:lnSpc>
                <a:spcPct val="150000"/>
              </a:lnSpc>
            </a:pPr>
            <a:endParaRPr lang="en-US" spc="-1" dirty="0">
              <a:solidFill>
                <a:srgbClr val="000000"/>
              </a:solidFill>
              <a:latin typeface="ArialMT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android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application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плагин для сборки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приложения.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plugins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jetbrains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kotlin</a:t>
            </a:r>
            <a:r>
              <a:rPr lang="ru-RU" sz="1800" b="1" strike="noStrike" spc="-1" dirty="0" err="1">
                <a:solidFill>
                  <a:srgbClr val="070707"/>
                </a:solidFill>
                <a:latin typeface="Arial-BoldMT"/>
                <a:ea typeface="Arial-BoldMT"/>
              </a:rPr>
              <a:t>.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плагин для поддержки сборки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проекта на Котлин.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Рисунок 139"/>
          <p:cNvPicPr/>
          <p:nvPr/>
        </p:nvPicPr>
        <p:blipFill>
          <a:blip r:embed="rId3"/>
          <a:stretch/>
        </p:blipFill>
        <p:spPr>
          <a:xfrm>
            <a:off x="266040" y="4616640"/>
            <a:ext cx="3508200" cy="184248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69F2FC-6837-4750-BB9F-62F7B4A41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039242"/>
            <a:ext cx="6485106" cy="18064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Полилиния 14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4640" y="1659600"/>
            <a:ext cx="8677800" cy="49345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Содержит конфигурацию специфичную для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android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приложения: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2B7760-D7C8-4926-8A11-756CCA301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153055"/>
            <a:ext cx="8253731" cy="4632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Области видимости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80" y="1659600"/>
            <a:ext cx="10255320" cy="272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объявлении на самом высоком уровне:	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модификатор доступа по умолчанию. Весь код данного объявления будет виден отовсюду;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только внутри файла, где было объявлено;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будет распространяться на весь модуль;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запрещено использовать в объявлениях “высокого уровня”.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Полилиния 14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24640" y="1659600"/>
            <a:ext cx="10014120" cy="5050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defaultConfig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определяет общую конфигурацию для всех версий сборки.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applicationId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уникальный идентификатор приложения в системе.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namespace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используется как имя пакеда при генерации файлов ресурсов R и BuildConfig. Рекомендуется, чтобы значение совпадало с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applicationId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minSdk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минимальная поддерживаемая версия android api.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версия, под которую ваше приложение адаптировано. Могут быть различия в поведении/требованиях к приложению на разных версиях android.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compileSdk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 инструментов для сборки приложения. Рекомендуется использовать одинаковую версию с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targetSdk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versionCode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версия кода, не отображается для пользователя. Служит для отличия более старых и новых версий приложения.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versionName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имя версии, отображается для пользователя.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Полилиния 14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300F7C-ACFF-4381-889D-27A5F3B0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411203" cy="52402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4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Полилиния 15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24640" y="1659600"/>
            <a:ext cx="10546560" cy="2392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buildType release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переопределяет конфигурацию для релизной версии приложения;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compileOptions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опции компиляции Java;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sourceCompatibility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уровень версии Java для исходных файлов;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targetCompatibility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целевая версия генерации байт-кода JVM;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kotlinOptions jvmTarget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опции компиляции Kotlin. Целевая версия генерации байт-кода JVM;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app/build.gradle.kts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Полилиния 15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4640" y="1659600"/>
            <a:ext cx="10743480" cy="55182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Описывает зависимости на сторонние библиотеки/модули для сборки только конкретного модуля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E50D6-75F3-4481-BBBA-1A9E2BCB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" y="2211421"/>
            <a:ext cx="7808068" cy="42352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Верхнеуровневые gradle файлы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Полилиния 15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24640" y="1659600"/>
            <a:ext cx="7635600" cy="471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AGP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(Android Gradle Plugin) - плагин, расширяющий gradle, предоставляет специфическую функциональность для сборки android проектов;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gradle-wrapper.properties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содержит информацию о версии используемой AGP;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libs.versions.toml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каталог с описанием зависимостей используемых в проекте;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.gitignore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файл с описанием правил исключения для git;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build.gradle.kts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описывает настройки, применяемые для всех модулей проекта;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gradle.properties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общие настройки gradle при сборке;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38680" indent="-2386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local.properties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локальные настройки gradle при сборке.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Рисунок 158"/>
          <p:cNvPicPr/>
          <p:nvPr/>
        </p:nvPicPr>
        <p:blipFill>
          <a:blip r:embed="rId3"/>
          <a:stretch/>
        </p:blipFill>
        <p:spPr>
          <a:xfrm>
            <a:off x="7935480" y="1649520"/>
            <a:ext cx="4226040" cy="402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5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Settings.gradle.kts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Полилиния 16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24640" y="1686240"/>
            <a:ext cx="11422080" cy="95968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Содержит информацию о репозиториях, для выкачивания зависимостей, и описывает, какие модули необходимо учитывать при сборке проекта.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D4D9D-0F5A-48A4-BB9F-0AF868613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6081"/>
            <a:ext cx="5107021" cy="438010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Основные компоненты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Полилиния 16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24640" y="1659600"/>
            <a:ext cx="11026800" cy="454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Фундаментальные строительные элементы, через которые система может взаимодействовать с Android приложением. Основные компоненты можно назвать точками входа в приложение.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28600" lvl="1" indent="-228600">
              <a:lnSpc>
                <a:spcPct val="12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создании компонента, его необходимо добавить в AndroidManifest.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Activity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основная точка для осуществления взаимодействия с пользователем через UI.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Broadcast receiver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принимает сообщений от системы на различные события. Пример: будильники, пуши в приложение, состояние подключения к сети и т.д.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Service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используется при потребности в долго живущих задачах, работающих в фоне. Пример: воспроизведение музыки, загрузка больших файлов.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41920" indent="-241920">
              <a:lnSpc>
                <a:spcPct val="150000"/>
              </a:lnSpc>
              <a:buClr>
                <a:srgbClr val="000000"/>
              </a:buClr>
              <a:buSzPct val="45000"/>
              <a:buFont typeface="OpenSymbol"/>
              <a:buAutoNum type="arabicPeriod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ContentProvider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управляет доступом к набору данных приложения. Через него, одно приложение может запросить какую-то информацию у другого приложения, например, список контактов.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Compose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Полилиния 166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22AFAC-2080-48CE-BE68-196983977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414452" cy="512647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View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Полилиния 169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95360" y="4221722"/>
            <a:ext cx="11026800" cy="171366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savedInstanceState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если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активити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было пересоздано, то данные сохраненные 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bundle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ранее (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onSaveInstanceState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), придут при вызове этого метода (а так же в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onRestoreInstanceState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). При первом открытии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активити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данные равны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null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setContentView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- установить контент для отображения UI из файла ресурсов.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2D9665-0E8E-4AFE-8D09-35FF4F718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634264" cy="287172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17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Дефолтная реализация на View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Полилиния 17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F9B7-1CF4-4433-A1FA-A639F0B72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070100" cy="54183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Области видимости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80" y="1659600"/>
            <a:ext cx="10255320" cy="3917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При объявлении членов класса:	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любой клиент, который видит объявленный класс, видит его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public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- видимость только внутри класса, включая его 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- то же самое, что 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private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+ видимость в наследниках.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90960" indent="-25128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"/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любой клиент внутри модуля, который видит объявленный класс, видит и его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Если вы переопределите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protected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или </a:t>
            </a: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internal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 член и явно не укажете его видимость, переопределённый элемент будет иметь тот же модификатор, что и исходный.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Жизненный цикл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Полилиния 17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Рисунок 176"/>
          <p:cNvPicPr/>
          <p:nvPr/>
        </p:nvPicPr>
        <p:blipFill>
          <a:blip r:embed="rId3"/>
          <a:stretch/>
        </p:blipFill>
        <p:spPr>
          <a:xfrm>
            <a:off x="1736640" y="2035080"/>
            <a:ext cx="8718840" cy="388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Android. Context и Intent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Полилиния 17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24640" y="1659600"/>
            <a:ext cx="11026800" cy="4313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Context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предоставляет информацию о приложении, системе, и методы для взаимодействия с ней. Предоставляет доступ к ресурсам приложения, содержит методы на отправку интентов, запуск других активити, сервисов, broadcast ресиверов и т.д.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-BoldMT"/>
                <a:ea typeface="Arial-BoldMT"/>
              </a:rPr>
              <a:t>Intent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 - описание какого-то действия к исполнению. Используется для описания какой компонент запустить, содержит параметры, которые будут переданы в этот компонент. Служит для коммуникации между приложениями и системой.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Может быть неявным, если указать, например: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28600" lvl="1" indent="-228600">
              <a:lnSpc>
                <a:spcPct val="150000"/>
              </a:lnSpc>
              <a:buClr>
                <a:srgbClr val="000000"/>
              </a:buClr>
              <a:buSzPct val="45000"/>
              <a:buFont typeface=""/>
              <a:buChar char=" "/>
            </a:pP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Intent</a:t>
            </a:r>
            <a:r>
              <a:rPr lang="ru-RU" sz="1800" b="0" strike="noStrike" spc="-1">
                <a:solidFill>
                  <a:srgbClr val="3F9101"/>
                </a:solidFill>
                <a:latin typeface="ArialMT"/>
                <a:ea typeface="ArialMT"/>
              </a:rPr>
              <a:t>(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Intent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.</a:t>
            </a:r>
            <a:r>
              <a:rPr lang="ru-RU" sz="1800" b="0" strike="noStrike" spc="-1">
                <a:solidFill>
                  <a:srgbClr val="871F94"/>
                </a:solidFill>
                <a:latin typeface="ArialMT"/>
                <a:ea typeface="ArialMT"/>
              </a:rPr>
              <a:t>ACTION_VIEW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Uri</a:t>
            </a:r>
            <a:r>
              <a:rPr lang="ru-RU" sz="1800" b="0" strike="noStrike" spc="-1">
                <a:solidFill>
                  <a:srgbClr val="070707"/>
                </a:solidFill>
                <a:latin typeface="ArialMT"/>
                <a:ea typeface="ArialMT"/>
              </a:rPr>
              <a:t>.parse</a:t>
            </a:r>
            <a:r>
              <a:rPr lang="ru-RU" sz="1800" b="0" strike="noStrike" spc="-1">
                <a:solidFill>
                  <a:srgbClr val="0C498E"/>
                </a:solidFill>
                <a:latin typeface="ArialMT"/>
                <a:ea typeface="ArialMT"/>
              </a:rPr>
              <a:t>(</a:t>
            </a: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«https://some_addr.com»</a:t>
            </a:r>
            <a:r>
              <a:rPr lang="ru-RU" sz="1800" b="0" strike="noStrike" spc="-1">
                <a:solidFill>
                  <a:srgbClr val="0C498E"/>
                </a:solidFill>
                <a:latin typeface="ArialMT"/>
                <a:ea typeface="ArialMT"/>
              </a:rPr>
              <a:t>)</a:t>
            </a:r>
            <a:r>
              <a:rPr lang="ru-RU" sz="1800" b="0" strike="noStrike" spc="-1">
                <a:solidFill>
                  <a:srgbClr val="3F9101"/>
                </a:solidFill>
                <a:latin typeface="ArialMT"/>
                <a:ea typeface="ArialMT"/>
              </a:rPr>
              <a:t>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MT"/>
                <a:ea typeface="ArialMT"/>
              </a:rPr>
              <a:t>В данном случае откроется приложение, которое может обработать ссылку.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Отправка данных в другое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Полилиния 18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9AC60-FD07-4676-B66C-5CD87FB8B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9435829" cy="452158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18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Отправка данных в другое Activity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Полилиния 18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71E29A-01BD-4F30-B382-56A995D0D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800248" cy="544424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Полилиния 187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165C7-093A-4B6C-8012-75AD9D72C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10415081" cy="403793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189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Полилиния 190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4BCC0-B53F-44EC-9050-76595DE2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735038" cy="508108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Получение данных от другого активити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Полилиния 193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Рисунок 194"/>
          <p:cNvPicPr/>
          <p:nvPr/>
        </p:nvPicPr>
        <p:blipFill>
          <a:blip r:embed="rId3"/>
          <a:stretch/>
        </p:blipFill>
        <p:spPr>
          <a:xfrm>
            <a:off x="1846800" y="1477800"/>
            <a:ext cx="3068280" cy="5114160"/>
          </a:xfrm>
          <a:prstGeom prst="rect">
            <a:avLst/>
          </a:prstGeom>
          <a:ln w="0">
            <a:noFill/>
          </a:ln>
        </p:spPr>
      </p:pic>
      <p:pic>
        <p:nvPicPr>
          <p:cNvPr id="196" name="Рисунок 195"/>
          <p:cNvPicPr/>
          <p:nvPr/>
        </p:nvPicPr>
        <p:blipFill>
          <a:blip r:embed="rId4"/>
          <a:stretch/>
        </p:blipFill>
        <p:spPr>
          <a:xfrm>
            <a:off x="6028920" y="1477800"/>
            <a:ext cx="3068280" cy="51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Свойства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Полилиния 25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7A34FF-C226-4DB2-A7D7-F10A81556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6739200" cy="550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Основные типы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DA0345-BF05-4D6F-B4C4-37DBE726C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8037741" cy="4838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Основные коллекции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60" y="3977356"/>
            <a:ext cx="8161560" cy="9214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Чтобы получить доступ к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MT"/>
                <a:ea typeface="ArialMT"/>
              </a:rPr>
              <a:t>мутабельным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 имплементациям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list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map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set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нужно использовать коллекции с приставкой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Arial-BoldMT"/>
                <a:ea typeface="Arial-BoldMT"/>
              </a:rPr>
              <a:t>mutable</a:t>
            </a:r>
            <a:r>
              <a:rPr lang="ru-RU" sz="1800" b="1" strike="noStrike" spc="-1" dirty="0">
                <a:solidFill>
                  <a:srgbClr val="000000"/>
                </a:solidFill>
                <a:latin typeface="Arial-BoldMT"/>
                <a:ea typeface="Arial-BoldMT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(</a:t>
            </a:r>
            <a:r>
              <a:rPr lang="ru-RU" sz="1800" b="0" i="1" strike="noStrike" spc="-1" dirty="0" err="1">
                <a:solidFill>
                  <a:srgbClr val="006179"/>
                </a:solidFill>
                <a:latin typeface="Arial-ItalicMT"/>
                <a:ea typeface="Arial-ItalicMT"/>
              </a:rPr>
              <a:t>mutableListOf</a:t>
            </a:r>
            <a:r>
              <a:rPr lang="ru-RU" sz="1800" b="0" strike="noStrike" spc="-1" dirty="0">
                <a:solidFill>
                  <a:srgbClr val="000000"/>
                </a:solidFill>
                <a:latin typeface="ArialMT"/>
                <a:ea typeface="ArialMT"/>
              </a:rPr>
              <a:t>, …)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DC1FB3-796D-4F4E-9C08-340055A5E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6" y="1350000"/>
            <a:ext cx="7671881" cy="2627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95360" y="658800"/>
            <a:ext cx="10610640" cy="69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6000"/>
              </a:lnSpc>
            </a:pPr>
            <a:r>
              <a:rPr lang="ru-RU" sz="4000" b="1" strike="noStrike" spc="-1">
                <a:solidFill>
                  <a:srgbClr val="0B0B0B"/>
                </a:solidFill>
                <a:latin typeface="Helvetica-Bold"/>
                <a:ea typeface="Helvetica-Bold"/>
              </a:rPr>
              <a:t>Kotlin. If else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Полилиния 34"/>
          <p:cNvSpPr/>
          <p:nvPr/>
        </p:nvSpPr>
        <p:spPr>
          <a:xfrm>
            <a:off x="495360" y="269640"/>
            <a:ext cx="741600" cy="89640"/>
          </a:xfrm>
          <a:custGeom>
            <a:avLst/>
            <a:gdLst/>
            <a:ahLst/>
            <a:cxnLst/>
            <a:rect l="0" t="0" r="r" b="b"/>
            <a:pathLst>
              <a:path w="2060" h="249">
                <a:moveTo>
                  <a:pt x="1936" y="0"/>
                </a:moveTo>
                <a:cubicBezTo>
                  <a:pt x="2019" y="0"/>
                  <a:pt x="2060" y="42"/>
                  <a:pt x="2060" y="125"/>
                </a:cubicBezTo>
                <a:lnTo>
                  <a:pt x="2060" y="125"/>
                </a:lnTo>
                <a:cubicBezTo>
                  <a:pt x="2060" y="208"/>
                  <a:pt x="2019" y="249"/>
                  <a:pt x="1936" y="249"/>
                </a:cubicBezTo>
                <a:lnTo>
                  <a:pt x="124" y="249"/>
                </a:lnTo>
                <a:cubicBezTo>
                  <a:pt x="41" y="249"/>
                  <a:pt x="0" y="208"/>
                  <a:pt x="0" y="125"/>
                </a:cubicBezTo>
                <a:lnTo>
                  <a:pt x="0" y="125"/>
                </a:lnTo>
                <a:cubicBezTo>
                  <a:pt x="0" y="42"/>
                  <a:pt x="41" y="0"/>
                  <a:pt x="124" y="0"/>
                </a:cubicBezTo>
                <a:lnTo>
                  <a:pt x="1936" y="0"/>
                </a:lnTo>
                <a:close/>
              </a:path>
            </a:pathLst>
          </a:custGeom>
          <a:solidFill>
            <a:srgbClr val="FFDF00"/>
          </a:solidFill>
          <a:ln w="0">
            <a:noFill/>
          </a:ln>
        </p:spPr>
        <p:txBody>
          <a:bodyPr lIns="90000" tIns="44640" rIns="90000" bIns="4464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F7ABD-7F51-408A-9853-619AE1272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" y="1350000"/>
            <a:ext cx="7676721" cy="4945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5673</Words>
  <Application>Microsoft Office PowerPoint</Application>
  <PresentationFormat>Широкоэкранный</PresentationFormat>
  <Paragraphs>400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Arial-BoldMT</vt:lpstr>
      <vt:lpstr>Arial-ItalicMT</vt:lpstr>
      <vt:lpstr>ArialMT</vt:lpstr>
      <vt:lpstr>Calibri</vt:lpstr>
      <vt:lpstr>Courier New</vt:lpstr>
      <vt:lpstr>Helvetica-Bold</vt:lpstr>
      <vt:lpstr>OpenSymbol</vt:lpstr>
      <vt:lpstr>Symbol</vt:lpstr>
      <vt:lpstr>Times New Roman</vt:lpstr>
      <vt:lpstr>Wingdings</vt:lpstr>
      <vt:lpstr>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Vadim Chesnokov</dc:creator>
  <dc:description/>
  <cp:lastModifiedBy>Bogdan Klimov</cp:lastModifiedBy>
  <cp:revision>2</cp:revision>
  <dcterms:modified xsi:type="dcterms:W3CDTF">2024-09-24T19:02:04Z</dcterms:modified>
  <dc:language>ru-RU</dc:language>
</cp:coreProperties>
</file>